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9" r:id="rId3"/>
    <p:sldId id="260" r:id="rId4"/>
    <p:sldId id="261" r:id="rId5"/>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7" d="100"/>
          <a:sy n="67" d="100"/>
        </p:scale>
        <p:origin x="-10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488"/>
            <a:ext cx="7772400" cy="1470025"/>
          </a:xfrm>
        </p:spPr>
        <p:txBody>
          <a:bodyPr anchor="ctr"/>
          <a:lstStyle/>
          <a:p>
            <a:r>
              <a:rPr kumimoji="0" lang="en-US" smtClean="0"/>
              <a:t>Click to edit Master title style</a:t>
            </a:r>
            <a:endParaRPr kumimoji="0" lang="en-US"/>
          </a:p>
        </p:txBody>
      </p:sp>
      <p:sp>
        <p:nvSpPr>
          <p:cNvPr id="3" name="Subtitle 2"/>
          <p:cNvSpPr>
            <a:spLocks noGrp="1"/>
          </p:cNvSpPr>
          <p:nvPr>
            <p:ph type="subTitle" idx="1"/>
          </p:nvPr>
        </p:nvSpPr>
        <p:spPr>
          <a:xfrm>
            <a:off x="1623397" y="3214686"/>
            <a:ext cx="5897206" cy="1500198"/>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8FBBAA8A-06CA-4440-88F4-006823BD6B66}" type="datetimeFigureOut">
              <a:rPr lang="fa-IR" smtClean="0"/>
              <a:pPr/>
              <a:t>1432/01/23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9A77C64-8A10-494A-9602-3A068DBD1C82}"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BBAA8A-06CA-4440-88F4-006823BD6B66}" type="datetimeFigureOut">
              <a:rPr lang="fa-IR" smtClean="0"/>
              <a:pPr/>
              <a:t>1432/01/23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9A77C64-8A10-494A-9602-3A068DBD1C82}"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68" y="642918"/>
            <a:ext cx="1543032" cy="5483246"/>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42918"/>
            <a:ext cx="6615130" cy="548324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BBAA8A-06CA-4440-88F4-006823BD6B66}" type="datetimeFigureOut">
              <a:rPr lang="fa-IR" smtClean="0"/>
              <a:pPr/>
              <a:t>1432/01/23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9A77C64-8A10-494A-9602-3A068DBD1C82}"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a:buSzPct val="50000"/>
              <a:buFont typeface="Wingdings"/>
              <a:buChar char=""/>
              <a:defRPr/>
            </a:lvl1pPr>
            <a:lvl2pPr>
              <a:buSzPct val="50000"/>
              <a:buFont typeface="Wingdings 2"/>
              <a:buChar char=""/>
              <a:defRPr/>
            </a:lvl2pPr>
            <a:lvl3pPr>
              <a:buSzPct val="50000"/>
              <a:buFont typeface="Wingdings"/>
              <a:buChar char="Y"/>
              <a:defRPr/>
            </a:lvl3pPr>
            <a:lvl4pPr>
              <a:buSzPct val="50000"/>
              <a:buFont typeface="Wingdings 2"/>
              <a:buChar char="³"/>
              <a:defRPr/>
            </a:lvl4pPr>
            <a:lvl5pPr>
              <a:buSzPct val="50000"/>
              <a:buFont typeface="Wingdings 2"/>
              <a:buChar char=""/>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BBAA8A-06CA-4440-88F4-006823BD6B66}" type="datetimeFigureOut">
              <a:rPr lang="fa-IR" smtClean="0"/>
              <a:pPr/>
              <a:t>1432/01/23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9A77C64-8A10-494A-9602-3A068DBD1C82}"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643183"/>
            <a:ext cx="6457968" cy="1362075"/>
          </a:xfrm>
        </p:spPr>
        <p:txBody>
          <a:bodyPr anchor="ctr"/>
          <a:lstStyle>
            <a:lvl1pPr algn="l">
              <a:defRPr sz="4000" b="0"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009383"/>
            <a:ext cx="4529142" cy="1500187"/>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BBAA8A-06CA-4440-88F4-006823BD6B66}" type="datetimeFigureOut">
              <a:rPr lang="fa-IR" smtClean="0"/>
              <a:pPr/>
              <a:t>1432/01/23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9A77C64-8A10-494A-9602-3A068DBD1C82}"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FBBAA8A-06CA-4440-88F4-006823BD6B66}" type="datetimeFigureOut">
              <a:rPr lang="fa-IR" smtClean="0"/>
              <a:pPr/>
              <a:t>1432/01/23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9A77C64-8A10-494A-9602-3A068DBD1C82}"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0"/>
            </a:lvl1pPr>
            <a:lvl2pPr marL="457200" indent="0">
              <a:buNone/>
              <a:defRPr sz="2000" b="0"/>
            </a:lvl2pPr>
            <a:lvl3pPr marL="914400" indent="0">
              <a:buNone/>
              <a:defRPr sz="1800" b="0"/>
            </a:lvl3pPr>
            <a:lvl4pPr marL="1371600" indent="0">
              <a:buNone/>
              <a:defRPr sz="1600" b="0"/>
            </a:lvl4pPr>
            <a:lvl5pPr marL="1828800" indent="0">
              <a:buNone/>
              <a:defRPr sz="1600" b="0"/>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0">
                <a:effectLst/>
              </a:defRPr>
            </a:lvl1pPr>
            <a:lvl2pPr marL="457200" indent="0">
              <a:buNone/>
              <a:defRPr sz="2000" b="0">
                <a:effectLst/>
              </a:defRPr>
            </a:lvl2pPr>
            <a:lvl3pPr marL="914400" indent="0">
              <a:buNone/>
              <a:defRPr sz="1800" b="0">
                <a:effectLst/>
              </a:defRPr>
            </a:lvl3pPr>
            <a:lvl4pPr marL="1371600" indent="0">
              <a:buNone/>
              <a:defRPr sz="1600" b="0">
                <a:effectLst/>
              </a:defRPr>
            </a:lvl4pPr>
            <a:lvl5pPr marL="1828800" indent="0">
              <a:buNone/>
              <a:defRPr sz="1600" b="0">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FBBAA8A-06CA-4440-88F4-006823BD6B66}" type="datetimeFigureOut">
              <a:rPr lang="fa-IR" smtClean="0"/>
              <a:pPr/>
              <a:t>1432/01/23</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D9A77C64-8A10-494A-9602-3A068DBD1C82}"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FBBAA8A-06CA-4440-88F4-006823BD6B66}" type="datetimeFigureOut">
              <a:rPr lang="fa-IR" smtClean="0"/>
              <a:pPr/>
              <a:t>1432/01/23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D9A77C64-8A10-494A-9602-3A068DBD1C82}"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BBAA8A-06CA-4440-88F4-006823BD6B66}" type="datetimeFigureOut">
              <a:rPr lang="fa-IR" smtClean="0"/>
              <a:pPr/>
              <a:t>1432/01/23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D9A77C64-8A10-494A-9602-3A068DBD1C82}"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571480"/>
            <a:ext cx="3008313" cy="1071570"/>
          </a:xfrm>
        </p:spPr>
        <p:txBody>
          <a:bodyPr anchor="t"/>
          <a:lstStyle>
            <a:lvl1pPr algn="l">
              <a:defRPr sz="2000" b="0">
                <a:effectLst/>
              </a:defRPr>
            </a:lvl1pPr>
          </a:lstStyle>
          <a:p>
            <a:r>
              <a:rPr kumimoji="0" lang="en-US" smtClean="0"/>
              <a:t>Click to edit Master title style</a:t>
            </a:r>
            <a:endParaRPr kumimoji="0" lang="en-US"/>
          </a:p>
        </p:txBody>
      </p:sp>
      <p:sp>
        <p:nvSpPr>
          <p:cNvPr id="3" name="Content Placeholder 2"/>
          <p:cNvSpPr>
            <a:spLocks noGrp="1"/>
          </p:cNvSpPr>
          <p:nvPr>
            <p:ph idx="1"/>
          </p:nvPr>
        </p:nvSpPr>
        <p:spPr>
          <a:xfrm>
            <a:off x="3575050" y="571481"/>
            <a:ext cx="5111750" cy="555468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457201" y="1643051"/>
            <a:ext cx="3008313" cy="44831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FBBAA8A-06CA-4440-88F4-006823BD6B66}" type="datetimeFigureOut">
              <a:rPr lang="fa-IR" smtClean="0"/>
              <a:pPr/>
              <a:t>1432/01/23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9A77C64-8A10-494A-9602-3A068DBD1C82}"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2910" y="687306"/>
            <a:ext cx="850886" cy="4670520"/>
          </a:xfrm>
        </p:spPr>
        <p:txBody>
          <a:bodyPr vert="eaVert" anchor="ctr"/>
          <a:lstStyle>
            <a:lvl1pPr algn="ctr">
              <a:defRPr sz="2000" b="0">
                <a:gradFill flip="none" rotWithShape="1">
                  <a:gsLst>
                    <a:gs pos="0">
                      <a:srgbClr val="000082"/>
                    </a:gs>
                    <a:gs pos="30000">
                      <a:srgbClr val="66008F"/>
                    </a:gs>
                    <a:gs pos="64999">
                      <a:srgbClr val="BA0066"/>
                    </a:gs>
                    <a:gs pos="89999">
                      <a:srgbClr val="FF0000"/>
                    </a:gs>
                    <a:gs pos="100000">
                      <a:srgbClr val="FF8200"/>
                    </a:gs>
                  </a:gsLst>
                  <a:lin ang="16200000" scaled="1"/>
                  <a:tileRect/>
                </a:gradFill>
                <a:effectLst/>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500166" y="684213"/>
            <a:ext cx="6929486" cy="4673613"/>
          </a:xfrm>
          <a:prstGeom prst="roundRect">
            <a:avLst>
              <a:gd name="adj" fmla="val 5966"/>
            </a:avLst>
          </a:prstGeom>
          <a:solidFill>
            <a:schemeClr val="bg2">
              <a:tint val="60000"/>
              <a:alpha val="50000"/>
            </a:schemeClr>
          </a:solidFill>
          <a:effectLst>
            <a:outerShdw blurRad="127000" dist="101600" dir="2700000" algn="tl" rotWithShape="0">
              <a:srgbClr val="000000">
                <a:alpha val="43137"/>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a:p>
        </p:txBody>
      </p:sp>
      <p:sp>
        <p:nvSpPr>
          <p:cNvPr id="4" name="Text Placeholder 3"/>
          <p:cNvSpPr>
            <a:spLocks noGrp="1"/>
          </p:cNvSpPr>
          <p:nvPr>
            <p:ph type="body" sz="half" idx="2"/>
          </p:nvPr>
        </p:nvSpPr>
        <p:spPr>
          <a:xfrm>
            <a:off x="1500166" y="5481658"/>
            <a:ext cx="6924037" cy="804862"/>
          </a:xfrm>
        </p:spPr>
        <p:txBody>
          <a:bodyPr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FBBAA8A-06CA-4440-88F4-006823BD6B66}" type="datetimeFigureOut">
              <a:rPr lang="fa-IR" smtClean="0"/>
              <a:pPr/>
              <a:t>1432/01/23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9A77C64-8A10-494A-9602-3A068DBD1C82}"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rtlCol="0" anchor="ctr">
            <a:normAutofit/>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7010400" y="6356350"/>
            <a:ext cx="2133600" cy="365125"/>
          </a:xfrm>
          <a:prstGeom prst="rect">
            <a:avLst/>
          </a:prstGeom>
        </p:spPr>
        <p:txBody>
          <a:bodyPr vert="horz" rtlCol="0" anchor="ctr"/>
          <a:lstStyle>
            <a:lvl1pPr algn="r" eaLnBrk="1" latinLnBrk="0" hangingPunct="1">
              <a:defRPr kumimoji="0" sz="1200">
                <a:solidFill>
                  <a:schemeClr val="tx1">
                    <a:tint val="75000"/>
                  </a:schemeClr>
                </a:solidFill>
              </a:defRPr>
            </a:lvl1pPr>
          </a:lstStyle>
          <a:p>
            <a:fld id="{8FBBAA8A-06CA-4440-88F4-006823BD6B66}" type="datetimeFigureOut">
              <a:rPr lang="fa-IR" smtClean="0"/>
              <a:pPr/>
              <a:t>1432/01/23</a:t>
            </a:fld>
            <a:endParaRPr lang="fa-IR"/>
          </a:p>
        </p:txBody>
      </p:sp>
      <p:sp>
        <p:nvSpPr>
          <p:cNvPr id="5" name="Footer Placeholder 4"/>
          <p:cNvSpPr>
            <a:spLocks noGrp="1"/>
          </p:cNvSpPr>
          <p:nvPr>
            <p:ph type="ftr" sz="quarter" idx="3"/>
          </p:nvPr>
        </p:nvSpPr>
        <p:spPr>
          <a:xfrm>
            <a:off x="0" y="6356350"/>
            <a:ext cx="2895600" cy="365125"/>
          </a:xfrm>
          <a:prstGeom prst="rect">
            <a:avLst/>
          </a:prstGeom>
        </p:spPr>
        <p:txBody>
          <a:bodyPr vert="horz" rtlCol="0" anchor="ctr"/>
          <a:lstStyle>
            <a:lvl1pPr algn="l" eaLnBrk="1" latinLnBrk="0" hangingPunct="1">
              <a:defRPr kumimoji="0"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501090" y="0"/>
            <a:ext cx="642910" cy="571480"/>
          </a:xfrm>
          <a:prstGeom prst="roundRect">
            <a:avLst>
              <a:gd name="adj" fmla="val 16667"/>
            </a:avLst>
          </a:prstGeom>
        </p:spPr>
        <p:txBody>
          <a:bodyPr vert="horz" rtlCol="0" anchor="ctr"/>
          <a:lstStyle>
            <a:lvl1pPr algn="ctr" eaLnBrk="1" latinLnBrk="0" hangingPunct="1">
              <a:defRPr kumimoji="0" sz="1200">
                <a:solidFill>
                  <a:schemeClr val="tx1">
                    <a:tint val="75000"/>
                  </a:schemeClr>
                </a:solidFill>
              </a:defRPr>
            </a:lvl1pPr>
          </a:lstStyle>
          <a:p>
            <a:fld id="{D9A77C64-8A10-494A-9602-3A068DBD1C82}"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4400" kern="1200">
          <a:gradFill flip="none" rotWithShape="1">
            <a:gsLst>
              <a:gs pos="0">
                <a:srgbClr val="000082"/>
              </a:gs>
              <a:gs pos="30000">
                <a:srgbClr val="66008F"/>
              </a:gs>
              <a:gs pos="64999">
                <a:srgbClr val="BA0066"/>
              </a:gs>
              <a:gs pos="89999">
                <a:srgbClr val="FF0000"/>
              </a:gs>
              <a:gs pos="100000">
                <a:srgbClr val="FF8200"/>
              </a:gs>
            </a:gsLst>
            <a:lin ang="5400000" scaled="1"/>
            <a:tileRect/>
          </a:gradFill>
          <a:effectLst>
            <a:outerShdw blurRad="50800" dist="50800" dir="2700000" algn="tl" rotWithShape="0">
              <a:srgbClr val="000000">
                <a:alpha val="43137"/>
              </a:srgbClr>
            </a:outerShdw>
          </a:effectLst>
          <a:latin typeface="+mj-lt"/>
          <a:ea typeface="+mj-ea"/>
          <a:cs typeface="+mj-cs"/>
        </a:defRPr>
      </a:lvl1pPr>
      <a:lvl2pPr rtl="1" eaLnBrk="1" latinLnBrk="0" hangingPunct="1">
        <a:defRPr kumimoji="0">
          <a:solidFill>
            <a:schemeClr val="tx2"/>
          </a:solidFill>
        </a:defRPr>
      </a:lvl2pPr>
      <a:lvl3pPr rtl="1" eaLnBrk="1" latinLnBrk="0" hangingPunct="1">
        <a:defRPr kumimoji="0">
          <a:solidFill>
            <a:schemeClr val="tx2"/>
          </a:solidFill>
        </a:defRPr>
      </a:lvl3pPr>
      <a:lvl4pPr rtl="1" eaLnBrk="1" latinLnBrk="0" hangingPunct="1">
        <a:defRPr kumimoji="0">
          <a:solidFill>
            <a:schemeClr val="tx2"/>
          </a:solidFill>
        </a:defRPr>
      </a:lvl4pPr>
      <a:lvl5pPr rtl="1" eaLnBrk="1" latinLnBrk="0" hangingPunct="1">
        <a:defRPr kumimoji="0">
          <a:solidFill>
            <a:schemeClr val="tx2"/>
          </a:solidFill>
        </a:defRPr>
      </a:lvl5pPr>
      <a:lvl6pPr rtl="1" eaLnBrk="1" latinLnBrk="0" hangingPunct="1">
        <a:defRPr kumimoji="0">
          <a:solidFill>
            <a:schemeClr val="tx2"/>
          </a:solidFill>
        </a:defRPr>
      </a:lvl6pPr>
      <a:lvl7pPr rtl="1" eaLnBrk="1" latinLnBrk="0" hangingPunct="1">
        <a:defRPr kumimoji="0">
          <a:solidFill>
            <a:schemeClr val="tx2"/>
          </a:solidFill>
        </a:defRPr>
      </a:lvl7pPr>
      <a:lvl8pPr rtl="1" eaLnBrk="1" latinLnBrk="0" hangingPunct="1">
        <a:defRPr kumimoji="0">
          <a:solidFill>
            <a:schemeClr val="tx2"/>
          </a:solidFill>
        </a:defRPr>
      </a:lvl8pPr>
      <a:lvl9pPr rtl="1" eaLnBrk="1" latinLnBrk="0" hangingPunct="1">
        <a:defRPr kumimoji="0">
          <a:solidFill>
            <a:schemeClr val="tx2"/>
          </a:solidFill>
        </a:defRPr>
      </a:lvl9pPr>
    </p:titleStyle>
    <p:bodyStyle>
      <a:lvl1pPr marL="342900" indent="-342900" algn="r" rtl="1" eaLnBrk="1" latinLnBrk="0" hangingPunct="1">
        <a:spcBef>
          <a:spcPct val="20000"/>
        </a:spcBef>
        <a:buClr>
          <a:schemeClr val="tx2"/>
        </a:buClr>
        <a:buSzPct val="50000"/>
        <a:buFont typeface="Wingdings"/>
        <a:buChar char="z"/>
        <a:defRPr kumimoji="0" sz="3200" kern="1200">
          <a:solidFill>
            <a:schemeClr val="tx1"/>
          </a:solidFill>
          <a:latin typeface="+mn-lt"/>
          <a:ea typeface="+mn-ea"/>
          <a:cs typeface="+mn-cs"/>
        </a:defRPr>
      </a:lvl1pPr>
      <a:lvl2pPr marL="742950" indent="-285750" algn="r" rtl="1" eaLnBrk="1" latinLnBrk="0" hangingPunct="1">
        <a:spcBef>
          <a:spcPct val="20000"/>
        </a:spcBef>
        <a:buClr>
          <a:schemeClr val="tx2"/>
        </a:buClr>
        <a:buSzPct val="50000"/>
        <a:buFont typeface="Wingdings 2"/>
        <a:buChar char="ø"/>
        <a:defRPr kumimoji="0" sz="2800" kern="1200">
          <a:solidFill>
            <a:schemeClr val="tx1"/>
          </a:solidFill>
          <a:latin typeface="+mn-lt"/>
          <a:ea typeface="+mn-ea"/>
          <a:cs typeface="+mn-cs"/>
        </a:defRPr>
      </a:lvl2pPr>
      <a:lvl3pPr marL="1143000" indent="-228600" algn="r" rtl="1" eaLnBrk="1" latinLnBrk="0" hangingPunct="1">
        <a:spcBef>
          <a:spcPct val="20000"/>
        </a:spcBef>
        <a:buClr>
          <a:schemeClr val="tx2"/>
        </a:buClr>
        <a:buSzPct val="50000"/>
        <a:buFont typeface="Wingdings"/>
        <a:buChar char="Y"/>
        <a:defRPr kumimoji="0" sz="2400" kern="1200">
          <a:solidFill>
            <a:schemeClr val="tx1"/>
          </a:solidFill>
          <a:latin typeface="+mn-lt"/>
          <a:ea typeface="+mn-ea"/>
          <a:cs typeface="+mn-cs"/>
        </a:defRPr>
      </a:lvl3pPr>
      <a:lvl4pPr marL="1600200" indent="-228600" algn="r" rtl="1" eaLnBrk="1" latinLnBrk="0" hangingPunct="1">
        <a:spcBef>
          <a:spcPct val="20000"/>
        </a:spcBef>
        <a:buClr>
          <a:schemeClr val="tx2"/>
        </a:buClr>
        <a:buSzPct val="50000"/>
        <a:buFont typeface="Wingdings 2"/>
        <a:buChar char="³"/>
        <a:defRPr kumimoji="0" sz="2000" kern="1200">
          <a:solidFill>
            <a:schemeClr val="tx1"/>
          </a:solidFill>
          <a:latin typeface="+mn-lt"/>
          <a:ea typeface="+mn-ea"/>
          <a:cs typeface="+mn-cs"/>
        </a:defRPr>
      </a:lvl4pPr>
      <a:lvl5pPr marL="2057400" indent="-228600" algn="r" rtl="1" eaLnBrk="1" latinLnBrk="0" hangingPunct="1">
        <a:spcBef>
          <a:spcPct val="20000"/>
        </a:spcBef>
        <a:buClr>
          <a:schemeClr val="tx2"/>
        </a:buClr>
        <a:buSzPct val="50000"/>
        <a:buFont typeface="Wingdings 2"/>
        <a:buChar char="¹"/>
        <a:defRPr kumimoji="0" sz="2000" kern="1200">
          <a:solidFill>
            <a:schemeClr val="tx1"/>
          </a:solidFill>
          <a:latin typeface="+mn-lt"/>
          <a:ea typeface="+mn-ea"/>
          <a:cs typeface="+mn-cs"/>
        </a:defRPr>
      </a:lvl5pPr>
      <a:lvl6pPr marL="2514600" indent="-228600" algn="r" rtl="1"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r" rtl="1"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r" rtl="1"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r" rtl="1"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636912"/>
            <a:ext cx="7772400" cy="1470025"/>
          </a:xfrm>
        </p:spPr>
        <p:txBody>
          <a:bodyPr>
            <a:normAutofit/>
          </a:bodyPr>
          <a:lstStyle/>
          <a:p>
            <a:r>
              <a:rPr lang="fa-IR" sz="4500" b="1" dirty="0" smtClean="0">
                <a:latin typeface="IranNastaliq" pitchFamily="18" charset="0"/>
                <a:cs typeface="IranNastaliq" pitchFamily="18" charset="0"/>
              </a:rPr>
              <a:t>آشنایی با علائم عود بیماریهای روانی </a:t>
            </a:r>
            <a:r>
              <a:rPr lang="en-US" dirty="0" smtClean="0"/>
              <a:t/>
            </a:r>
            <a:br>
              <a:rPr lang="en-US" dirty="0" smtClean="0"/>
            </a:br>
            <a:endParaRPr lang="fa-I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55576" y="332656"/>
            <a:ext cx="7848872" cy="6192688"/>
          </a:xfrm>
        </p:spPr>
        <p:txBody>
          <a:bodyPr>
            <a:normAutofit/>
          </a:bodyPr>
          <a:lstStyle/>
          <a:p>
            <a:pPr algn="just"/>
            <a:r>
              <a:rPr lang="fa-IR" sz="2400" dirty="0" smtClean="0"/>
              <a:t>یکی از ویژگیهای بیماریهای روانی این است که این بیماریها پس از اینکه تحت درمان قرار می گیرند تمایل به عود مجدد دارند. عوامل متعددی ممکن است در عود مجدد بیماری دخیل باشند. از جمله کامل نکردن دوره درمان، قطع خودسرانه داروها، استرسها و فشارهای خانوادگی،استرسهاي شغلی و محیطی و... .مسلماً آگاهی از این عوامل می تواند به بیماران و خانواده ها در پیشگیری از عود مجدد بیماری کمک کند. </a:t>
            </a:r>
          </a:p>
          <a:p>
            <a:pPr algn="just"/>
            <a:endParaRPr lang="en-US" sz="2400" dirty="0" smtClean="0"/>
          </a:p>
          <a:p>
            <a:pPr algn="just"/>
            <a:r>
              <a:rPr lang="fa-IR" sz="2400" dirty="0" smtClean="0"/>
              <a:t>نکته بسیار مهم دیگری که باید بیماران و خانواه ها از آن آگاه باشند این است که اغلب بیماریهای روانی علیرغم اینکه ظرف چند هفته یا چند ماه درمان اصولی علائم شان برطرف می شود با این حال به کلی ریشه کن نمی شوند و ممکن است در اثر عوامل آشکارساز دوباره برگشت کنند. از آنجا که عود مجدد بیماری با یک سری علائم مقدماتی همراه است و اقدام به درمان بیمار در این مرحله بهبودی دوباره وی راتسریع می کند. </a:t>
            </a:r>
            <a:endParaRPr lang="en-US" sz="2400" dirty="0" smtClean="0"/>
          </a:p>
          <a:p>
            <a:endParaRPr lang="fa-IR"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60648"/>
            <a:ext cx="9144000" cy="1470025"/>
          </a:xfrm>
        </p:spPr>
        <p:txBody>
          <a:bodyPr>
            <a:normAutofit fontScale="90000"/>
          </a:bodyPr>
          <a:lstStyle/>
          <a:p>
            <a:r>
              <a:rPr lang="fa-IR" sz="2400" dirty="0" smtClean="0"/>
              <a:t>لازم است خانواده ها با علائم عود بيماري هاي رواني آشنایی داشته باشند: </a:t>
            </a:r>
            <a:r>
              <a:rPr lang="en-US" dirty="0" smtClean="0"/>
              <a:t/>
            </a:r>
            <a:br>
              <a:rPr lang="en-US" dirty="0" smtClean="0"/>
            </a:br>
            <a:endParaRPr lang="fa-IR" dirty="0"/>
          </a:p>
        </p:txBody>
      </p:sp>
      <p:sp>
        <p:nvSpPr>
          <p:cNvPr id="3" name="Subtitle 2"/>
          <p:cNvSpPr>
            <a:spLocks noGrp="1"/>
          </p:cNvSpPr>
          <p:nvPr>
            <p:ph type="subTitle" idx="1"/>
          </p:nvPr>
        </p:nvSpPr>
        <p:spPr>
          <a:xfrm>
            <a:off x="323528" y="908720"/>
            <a:ext cx="8640960" cy="5733256"/>
          </a:xfrm>
        </p:spPr>
        <p:txBody>
          <a:bodyPr>
            <a:noAutofit/>
          </a:bodyPr>
          <a:lstStyle/>
          <a:p>
            <a:pPr lvl="0" algn="just">
              <a:lnSpc>
                <a:spcPct val="220000"/>
              </a:lnSpc>
              <a:buSzPct val="100000"/>
              <a:buFont typeface="Wingdings" pitchFamily="2" charset="2"/>
              <a:buChar char="Ø"/>
            </a:pPr>
            <a:r>
              <a:rPr lang="fa-IR" sz="1700" dirty="0" smtClean="0"/>
              <a:t>هذیانها : باورها و عقاید نادرست و غیرمنطقی که انطباقی با واقعیت نداشته و تناسبی با زمینه های فرهنگی، سطح هوش، تحصیلات بیمار ندارند. به عنوان مثال بیمار اذعان می کند که عیسی مسیح است، عده ای در تعقیب وی هستند که او را مسموم کنند... </a:t>
            </a:r>
            <a:endParaRPr lang="en-US" sz="1700" dirty="0" smtClean="0"/>
          </a:p>
          <a:p>
            <a:pPr lvl="0" algn="just">
              <a:lnSpc>
                <a:spcPct val="220000"/>
              </a:lnSpc>
              <a:buSzPct val="100000"/>
              <a:buFont typeface="Wingdings" pitchFamily="2" charset="2"/>
              <a:buChar char="Ø"/>
            </a:pPr>
            <a:r>
              <a:rPr lang="fa-IR" sz="1700" dirty="0" smtClean="0"/>
              <a:t>توهمات : ادراک نادرست و واهی که اساس واقعی ندارد به عنوان مثال بیمار صداهایی را می شنود که منشاء خارجی ندارد، یا تصاویری را می بیند که واقعیت ندارند. </a:t>
            </a:r>
            <a:endParaRPr lang="en-US" sz="1700" dirty="0" smtClean="0"/>
          </a:p>
          <a:p>
            <a:pPr lvl="0" algn="just">
              <a:lnSpc>
                <a:spcPct val="220000"/>
              </a:lnSpc>
              <a:buSzPct val="100000"/>
              <a:buFont typeface="Wingdings" pitchFamily="2" charset="2"/>
              <a:buChar char="Ø"/>
            </a:pPr>
            <a:r>
              <a:rPr lang="fa-IR" sz="1700" dirty="0" smtClean="0"/>
              <a:t>تغییرات ناگهانی در خلق : از جمله غمگینی، شنگولی و سرخوشی، حساسیت زیاد، تحریک پذیری، عصبانیت و پرخاشگری، خنده ها یا گریه های بدون دلیل و ... </a:t>
            </a:r>
            <a:endParaRPr lang="en-US" sz="1700" dirty="0" smtClean="0"/>
          </a:p>
          <a:p>
            <a:pPr lvl="0" algn="just">
              <a:lnSpc>
                <a:spcPct val="220000"/>
              </a:lnSpc>
              <a:buSzPct val="100000"/>
              <a:buFont typeface="Wingdings" pitchFamily="2" charset="2"/>
              <a:buChar char="Ø"/>
            </a:pPr>
            <a:r>
              <a:rPr lang="fa-IR" sz="1700" dirty="0" smtClean="0"/>
              <a:t>تغییرات ناگهانی دررفتارفردی و اجتماعی: به عنوان مثال رفتارهای عجیب و غیرعادی، رفتارهي ناگهانی، بی مهابا و بدون کنترل، عدم رعایت آداب و مقررات اجتماعی، حرکات و ژستهای غیرطبیعی، رفتارهای خطرناک، آسیب رساندن به دیگران و خرابکاری.</a:t>
            </a:r>
            <a:endParaRPr lang="en-US" sz="1700" dirty="0" smtClean="0"/>
          </a:p>
          <a:p>
            <a:endParaRPr lang="fa-IR"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548680"/>
            <a:ext cx="8496944" cy="6309320"/>
          </a:xfrm>
        </p:spPr>
        <p:txBody>
          <a:bodyPr>
            <a:normAutofit/>
          </a:bodyPr>
          <a:lstStyle/>
          <a:p>
            <a:pPr lvl="0" algn="r">
              <a:lnSpc>
                <a:spcPct val="200000"/>
              </a:lnSpc>
              <a:buSzPct val="100000"/>
              <a:buFont typeface="Wingdings" pitchFamily="2" charset="2"/>
              <a:buChar char="Ø"/>
            </a:pPr>
            <a:r>
              <a:rPr lang="fa-IR" sz="1800" dirty="0" smtClean="0"/>
              <a:t>کاهش عملکردهای شخصی، شغلی، تحصیلی و اجتماعی: به عنوان مثال عدم رسیدگی به نظافت و بهداشت شخصی، انجام ندادن کارهای روزمره، غیبتهای کاری یا عدم انجام تکالیف شغلی، غیبت از مدرسه یا دانشکده یا عدم انجام تکالیف درسی، عدم تمایل برای انجام تکالیف خانوادگی و اجتماعی.</a:t>
            </a:r>
            <a:endParaRPr lang="en-US" sz="1800" dirty="0" smtClean="0"/>
          </a:p>
          <a:p>
            <a:pPr lvl="0" algn="r">
              <a:lnSpc>
                <a:spcPct val="200000"/>
              </a:lnSpc>
              <a:buSzPct val="100000"/>
              <a:buFont typeface="Wingdings" pitchFamily="2" charset="2"/>
              <a:buChar char="Ø"/>
            </a:pPr>
            <a:r>
              <a:rPr lang="fa-IR" sz="1800" dirty="0" smtClean="0"/>
              <a:t>به زبان آوردن افکار یا نیاتی مبنی بر سیرشدن از زندگی، تمایل به خودکشی و یا اقدام به خودکشی.</a:t>
            </a:r>
            <a:endParaRPr lang="en-US" sz="1800" dirty="0" smtClean="0"/>
          </a:p>
          <a:p>
            <a:pPr lvl="0" algn="r">
              <a:lnSpc>
                <a:spcPct val="200000"/>
              </a:lnSpc>
              <a:buSzPct val="100000"/>
              <a:buFont typeface="Wingdings" pitchFamily="2" charset="2"/>
              <a:buChar char="Ø"/>
            </a:pPr>
            <a:r>
              <a:rPr lang="fa-IR" sz="1800" dirty="0" smtClean="0"/>
              <a:t>هر گونه تغییر در الگوی خواب وخوراک : به عنوان مثال کم خوابی، پرخوابی، بیدارشدن نیمه های شب ، بی اشتهایی، بدبینی به غذا و... .</a:t>
            </a:r>
            <a:endParaRPr lang="en-US" sz="1800" dirty="0" smtClean="0"/>
          </a:p>
          <a:p>
            <a:pPr lvl="0" algn="r">
              <a:lnSpc>
                <a:spcPct val="200000"/>
              </a:lnSpc>
              <a:buSzPct val="100000"/>
              <a:buFont typeface="Wingdings" pitchFamily="2" charset="2"/>
              <a:buChar char="Ø"/>
            </a:pPr>
            <a:r>
              <a:rPr lang="fa-IR" sz="1800" dirty="0" smtClean="0"/>
              <a:t>هر گونه تغییر در الگوی مصرف داروها : به عنوان مثال امتناع از مصرف دارو، بدبینی به داروها ، مصرف خودسرانه یا بی رویه داروها و ... .</a:t>
            </a:r>
            <a:endParaRPr lang="en-US" sz="1800" dirty="0" smtClean="0"/>
          </a:p>
          <a:p>
            <a:endParaRPr lang="fa-I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LuckyTie">
  <a:themeElements>
    <a:clrScheme name="Brooklet">
      <a:dk1>
        <a:sysClr val="windowText" lastClr="000000"/>
      </a:dk1>
      <a:lt1>
        <a:sysClr val="window" lastClr="FFFFFF"/>
      </a:lt1>
      <a:dk2>
        <a:srgbClr val="4062E3"/>
      </a:dk2>
      <a:lt2>
        <a:srgbClr val="C7E4F8"/>
      </a:lt2>
      <a:accent1>
        <a:srgbClr val="79498D"/>
      </a:accent1>
      <a:accent2>
        <a:srgbClr val="AE236A"/>
      </a:accent2>
      <a:accent3>
        <a:srgbClr val="F88941"/>
      </a:accent3>
      <a:accent4>
        <a:srgbClr val="DEC441"/>
      </a:accent4>
      <a:accent5>
        <a:srgbClr val="9FA500"/>
      </a:accent5>
      <a:accent6>
        <a:srgbClr val="707070"/>
      </a:accent6>
      <a:hlink>
        <a:srgbClr val="0000E1"/>
      </a:hlink>
      <a:folHlink>
        <a:srgbClr val="800080"/>
      </a:folHlink>
    </a:clrScheme>
    <a:fontScheme name="Lucky Tie">
      <a:majorFont>
        <a:latin typeface="Tahoma"/>
        <a:ea typeface=""/>
        <a:cs typeface=""/>
        <a:font script="Cyrl" typeface="Tahoma"/>
        <a:font script="Grek" typeface="Tahoma"/>
        <a:font script="Jpan" typeface="ＭＳ Ｐ明朝"/>
        <a:font script="Hang" typeface="굴림"/>
        <a:font script="Hans" typeface="黑体"/>
        <a:font script="Hant" typeface="新細明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Franklin Gothic Book"/>
        <a:ea typeface=""/>
        <a:cs typeface=""/>
        <a:font script="Cyrl" typeface="Arial"/>
        <a:font script="Grek"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ucky Tie">
      <a:fillStyleLst>
        <a:solidFill>
          <a:schemeClr val="phClr">
            <a:tint val="100000"/>
            <a:shade val="100000"/>
            <a:hueMod val="100000"/>
            <a:satMod val="100000"/>
          </a:schemeClr>
        </a:solidFill>
        <a:gradFill rotWithShape="1">
          <a:gsLst>
            <a:gs pos="0">
              <a:schemeClr val="phClr">
                <a:tint val="100000"/>
                <a:shade val="50000"/>
                <a:hueMod val="100000"/>
                <a:satMod val="90000"/>
              </a:schemeClr>
            </a:gs>
            <a:gs pos="50000">
              <a:schemeClr val="phClr">
                <a:tint val="50000"/>
                <a:shade val="100000"/>
                <a:hueMod val="100000"/>
                <a:satMod val="100000"/>
              </a:schemeClr>
            </a:gs>
            <a:gs pos="100000">
              <a:schemeClr val="phClr">
                <a:tint val="100000"/>
                <a:shade val="50000"/>
                <a:hueMod val="100000"/>
                <a:satMod val="90000"/>
              </a:schemeClr>
            </a:gs>
          </a:gsLst>
          <a:lin ang="1800000" scaled="1"/>
        </a:gradFill>
        <a:solidFill>
          <a:schemeClr val="phClr">
            <a:tint val="100000"/>
            <a:shade val="100000"/>
            <a:hueMod val="100000"/>
            <a:satMod val="100000"/>
          </a:schemeClr>
        </a:solidFill>
      </a:fillStyleLst>
      <a:lnStyleLst>
        <a:ln w="20000" cap="flat" cmpd="sng" algn="ctr">
          <a:solidFill>
            <a:schemeClr val="phClr"/>
          </a:solidFill>
          <a:prstDash val="solid"/>
        </a:ln>
        <a:ln w="30000" cap="flat" cmpd="sng" algn="ctr">
          <a:solidFill>
            <a:schemeClr val="phClr"/>
          </a:solidFill>
          <a:prstDash val="solid"/>
        </a:ln>
        <a:ln w="40000" cap="flat" cmpd="dbl" algn="ctr">
          <a:solidFill>
            <a:schemeClr val="phClr"/>
          </a:solidFill>
          <a:prstDash val="solid"/>
        </a:ln>
      </a:lnStyleLst>
      <a:effectStyleLst>
        <a:effectStyle>
          <a:effectLst>
            <a:glow rad="12700">
              <a:schemeClr val="phClr">
                <a:tint val="100000"/>
                <a:shade val="100000"/>
                <a:alpha val="50196"/>
                <a:hueMod val="100000"/>
                <a:satMod val="100000"/>
              </a:schemeClr>
            </a:glow>
          </a:effectLst>
        </a:effectStyle>
        <a:effectStyle>
          <a:effectLst>
            <a:innerShdw blurRad="25400" dist="38100" dir="2700000">
              <a:schemeClr val="phClr">
                <a:tint val="90000"/>
                <a:shade val="100000"/>
                <a:hueMod val="100000"/>
                <a:satMod val="100000"/>
              </a:schemeClr>
            </a:innerShdw>
          </a:effectLst>
        </a:effectStyle>
        <a:effectStyle>
          <a:effectLst>
            <a:innerShdw blurRad="25400" dist="38100" dir="2700000">
              <a:schemeClr val="phClr">
                <a:tint val="100000"/>
                <a:shade val="50000"/>
                <a:hueMod val="100000"/>
                <a:satMod val="100000"/>
              </a:schemeClr>
            </a:innerShdw>
          </a:effectLst>
          <a:scene3d>
            <a:camera prst="orthographicFront"/>
            <a:lightRig rig="soft" dir="t"/>
          </a:scene3d>
          <a:sp3d extrusionH="76200" prstMaterial="matte">
            <a:bevelT h="50800"/>
            <a:bevelB w="0" h="0"/>
            <a:extrusionClr>
              <a:schemeClr val="accent3">
                <a:tint val="40000"/>
              </a:schemeClr>
            </a:extrusionClr>
          </a:sp3d>
        </a:effectStyle>
      </a:effectStyleLst>
      <a:bgFillStyleLst>
        <a:gradFill rotWithShape="1">
          <a:gsLst>
            <a:gs pos="0">
              <a:schemeClr val="phClr">
                <a:tint val="100000"/>
                <a:shade val="50000"/>
                <a:hueMod val="100000"/>
                <a:satMod val="100000"/>
              </a:schemeClr>
            </a:gs>
            <a:gs pos="40000">
              <a:schemeClr val="phClr">
                <a:tint val="85000"/>
                <a:shade val="100000"/>
                <a:hueMod val="100000"/>
                <a:satMod val="100000"/>
              </a:schemeClr>
            </a:gs>
            <a:gs pos="100000">
              <a:schemeClr val="phClr">
                <a:tint val="100000"/>
                <a:shade val="50000"/>
                <a:hueMod val="100000"/>
                <a:satMod val="100000"/>
              </a:schemeClr>
            </a:gs>
          </a:gsLst>
          <a:lin ang="2700000" scaled="1"/>
        </a:gradFill>
        <a:blipFill>
          <a:blip xmlns:r="http://schemas.openxmlformats.org/officeDocument/2006/relationships" r:embed="rId1">
            <a:duotone>
              <a:schemeClr val="phClr">
                <a:tint val="100000"/>
                <a:shade val="60000"/>
                <a:hueMod val="100000"/>
                <a:satMod val="100000"/>
              </a:schemeClr>
              <a:schemeClr val="phClr">
                <a:tint val="70000"/>
                <a:shade val="100000"/>
                <a:hueMod val="100000"/>
                <a:satMod val="100000"/>
              </a:schemeClr>
            </a:duotone>
          </a:blip>
          <a:stretch>
            <a:fillRect/>
          </a:stretch>
        </a:blipFill>
        <a:blipFill>
          <a:blip xmlns:r="http://schemas.openxmlformats.org/officeDocument/2006/relationships" r:embed="rId2">
            <a:duotone>
              <a:schemeClr val="phClr">
                <a:tint val="100000"/>
                <a:shade val="60000"/>
                <a:hueMod val="100000"/>
                <a:satMod val="100000"/>
              </a:schemeClr>
              <a:schemeClr val="phClr">
                <a:tint val="70000"/>
                <a:shade val="100000"/>
                <a:hueMod val="100000"/>
                <a:satMod val="10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Lucky Tie</Template>
  <TotalTime>11</TotalTime>
  <Words>474</Words>
  <Application>Microsoft Office PowerPoint</Application>
  <PresentationFormat>On-screen Show (4:3)</PresentationFormat>
  <Paragraphs>13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LuckyTie</vt:lpstr>
      <vt:lpstr>آشنایی با علائم عود بیماریهای روانی  </vt:lpstr>
      <vt:lpstr>Slide 2</vt:lpstr>
      <vt:lpstr>لازم است خانواده ها با علائم عود بيماري هاي رواني آشنایی داشته باشند:  </vt:lpstr>
      <vt:lpstr>Slide 4</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آشنایی با علائم عود بیماریهای روانی  </dc:title>
  <dc:creator>ebnehoseiniz1</dc:creator>
  <cp:lastModifiedBy>ebnehoseiniz1</cp:lastModifiedBy>
  <cp:revision>6</cp:revision>
  <dcterms:created xsi:type="dcterms:W3CDTF">2010-12-29T09:22:43Z</dcterms:created>
  <dcterms:modified xsi:type="dcterms:W3CDTF">2010-12-29T09:35:08Z</dcterms:modified>
</cp:coreProperties>
</file>