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9" r:id="rId3"/>
    <p:sldId id="260" r:id="rId4"/>
    <p:sldId id="261" r:id="rId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10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A77C64-8A10-494A-9602-3A068DBD1C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A77C64-8A10-494A-9602-3A068DBD1C8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A77C64-8A10-494A-9602-3A068DBD1C8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A77C64-8A10-494A-9602-3A068DBD1C8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A77C64-8A10-494A-9602-3A068DBD1C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9A77C64-8A10-494A-9602-3A068DBD1C8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9A77C64-8A10-494A-9602-3A068DBD1C8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9A77C64-8A10-494A-9602-3A068DBD1C8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9A77C64-8A10-494A-9602-3A068DBD1C8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9A77C64-8A10-494A-9602-3A068DBD1C8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BBAA8A-06CA-4440-88F4-006823BD6B66}" type="datetimeFigureOut">
              <a:rPr lang="fa-IR" smtClean="0"/>
              <a:pPr/>
              <a:t>1432/01/23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9A77C64-8A10-494A-9602-3A068DBD1C82}"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FBBAA8A-06CA-4440-88F4-006823BD6B66}" type="datetimeFigureOut">
              <a:rPr lang="fa-IR" smtClean="0"/>
              <a:pPr/>
              <a:t>1432/01/23</a:t>
            </a:fld>
            <a:endParaRPr lang="fa-IR"/>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D9A77C64-8A10-494A-9602-3A068DBD1C82}"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rtl="1" eaLnBrk="1" latinLnBrk="0" hangingPunct="1">
        <a:defRPr kumimoji="0">
          <a:solidFill>
            <a:schemeClr val="tx2"/>
          </a:solidFill>
        </a:defRPr>
      </a:lvl2pPr>
      <a:lvl3pPr rtl="1" eaLnBrk="1" latinLnBrk="0" hangingPunct="1">
        <a:defRPr kumimoji="0">
          <a:solidFill>
            <a:schemeClr val="tx2"/>
          </a:solidFill>
        </a:defRPr>
      </a:lvl3pPr>
      <a:lvl4pPr rtl="1" eaLnBrk="1" latinLnBrk="0" hangingPunct="1">
        <a:defRPr kumimoji="0">
          <a:solidFill>
            <a:schemeClr val="tx2"/>
          </a:solidFill>
        </a:defRPr>
      </a:lvl4pPr>
      <a:lvl5pPr rtl="1" eaLnBrk="1" latinLnBrk="0" hangingPunct="1">
        <a:defRPr kumimoji="0">
          <a:solidFill>
            <a:schemeClr val="tx2"/>
          </a:solidFill>
        </a:defRPr>
      </a:lvl5pPr>
      <a:lvl6pPr rtl="1" eaLnBrk="1" latinLnBrk="0" hangingPunct="1">
        <a:defRPr kumimoji="0">
          <a:solidFill>
            <a:schemeClr val="tx2"/>
          </a:solidFill>
        </a:defRPr>
      </a:lvl6pPr>
      <a:lvl7pPr rtl="1" eaLnBrk="1" latinLnBrk="0" hangingPunct="1">
        <a:defRPr kumimoji="0">
          <a:solidFill>
            <a:schemeClr val="tx2"/>
          </a:solidFill>
        </a:defRPr>
      </a:lvl7pPr>
      <a:lvl8pPr rtl="1" eaLnBrk="1" latinLnBrk="0" hangingPunct="1">
        <a:defRPr kumimoji="0">
          <a:solidFill>
            <a:schemeClr val="tx2"/>
          </a:solidFill>
        </a:defRPr>
      </a:lvl8pPr>
      <a:lvl9pPr rtl="1" eaLnBrk="1" latinLnBrk="0" hangingPunct="1">
        <a:defRPr kumimoji="0">
          <a:solidFill>
            <a:schemeClr val="tx2"/>
          </a:solidFill>
        </a:defRPr>
      </a:lvl9pPr>
    </p:titleStyle>
    <p:bodyStyle>
      <a:lvl1pPr marL="342900" indent="-342900" algn="r" rtl="1"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r" rtl="1"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r" rtl="1"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r" rtl="1"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r" rtl="1"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r" rtl="1"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r" rtl="1"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r" rtl="1"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r" rtl="1"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36912"/>
            <a:ext cx="7772400" cy="1470025"/>
          </a:xfrm>
        </p:spPr>
        <p:txBody>
          <a:bodyPr>
            <a:normAutofit/>
          </a:bodyPr>
          <a:lstStyle/>
          <a:p>
            <a:r>
              <a:rPr lang="fa-IR" sz="4500" b="1" dirty="0" smtClean="0">
                <a:latin typeface="IranNastaliq" pitchFamily="18" charset="0"/>
                <a:cs typeface="IranNastaliq" pitchFamily="18" charset="0"/>
              </a:rPr>
              <a:t>آشنایی با علائم عود بیماریهای روانی </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332656"/>
            <a:ext cx="7848872" cy="6192688"/>
          </a:xfrm>
        </p:spPr>
        <p:txBody>
          <a:bodyPr>
            <a:normAutofit/>
          </a:bodyPr>
          <a:lstStyle/>
          <a:p>
            <a:pPr algn="just"/>
            <a:r>
              <a:rPr lang="fa-IR" sz="2400" dirty="0" smtClean="0"/>
              <a:t>یکی از ویژگیهای بیماریهای روانی این است که این بیماریها پس از اینکه تحت درمان قرار می گیرند تمایل به عود مجدد دارند. عوامل متعددی ممکن است در عود مجدد بیماری دخیل باشند. از جمله کامل نکردن دوره درمان، قطع خودسرانه داروها، استرسها و فشارهای خانوادگی،استرسهاي شغلی و محیطی و... .مسلماً آگاهی از این عوامل می تواند به بیماران و خانواده ها در پیشگیری از عود مجدد بیماری کمک کند. </a:t>
            </a:r>
          </a:p>
          <a:p>
            <a:pPr algn="just"/>
            <a:endParaRPr lang="en-US" sz="2400" dirty="0" smtClean="0"/>
          </a:p>
          <a:p>
            <a:pPr algn="just"/>
            <a:r>
              <a:rPr lang="fa-IR" sz="2400" dirty="0" smtClean="0"/>
              <a:t>نکته بسیار مهم دیگری که باید بیماران و خانواه ها از آن آگاه باشند این است که اغلب بیماریهای روانی علیرغم اینکه ظرف چند هفته یا چند ماه درمان اصولی علائم شان برطرف می شود با این حال به کلی ریشه کن نمی شوند و ممکن است در اثر عوامل آشکارساز دوباره برگشت کنند. از آنجا که عود مجدد بیماری با یک سری علائم مقدماتی همراه است و اقدام به درمان بیمار در این مرحله بهبودی دوباره وی راتسریع می کند. </a:t>
            </a:r>
            <a:endParaRPr lang="en-US" sz="2400" dirty="0" smtClean="0"/>
          </a:p>
          <a:p>
            <a:endParaRPr lang="fa-I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60648"/>
            <a:ext cx="9144000" cy="1470025"/>
          </a:xfrm>
        </p:spPr>
        <p:txBody>
          <a:bodyPr>
            <a:normAutofit fontScale="90000"/>
          </a:bodyPr>
          <a:lstStyle/>
          <a:p>
            <a:r>
              <a:rPr lang="fa-IR" sz="2400" dirty="0" smtClean="0"/>
              <a:t>لازم است خانواده ها با علائم عود بيماري هاي رواني آشنایی داشته باشند: </a:t>
            </a:r>
            <a:r>
              <a:rPr lang="en-US" dirty="0" smtClean="0"/>
              <a:t/>
            </a:r>
            <a:br>
              <a:rPr lang="en-US" dirty="0" smtClean="0"/>
            </a:br>
            <a:endParaRPr lang="fa-IR" dirty="0"/>
          </a:p>
        </p:txBody>
      </p:sp>
      <p:sp>
        <p:nvSpPr>
          <p:cNvPr id="3" name="Subtitle 2"/>
          <p:cNvSpPr>
            <a:spLocks noGrp="1"/>
          </p:cNvSpPr>
          <p:nvPr>
            <p:ph type="subTitle" idx="1"/>
          </p:nvPr>
        </p:nvSpPr>
        <p:spPr>
          <a:xfrm>
            <a:off x="323528" y="908720"/>
            <a:ext cx="8640960" cy="5733256"/>
          </a:xfrm>
        </p:spPr>
        <p:txBody>
          <a:bodyPr>
            <a:noAutofit/>
          </a:bodyPr>
          <a:lstStyle/>
          <a:p>
            <a:pPr lvl="0" algn="just">
              <a:lnSpc>
                <a:spcPct val="220000"/>
              </a:lnSpc>
              <a:buSzPct val="100000"/>
              <a:buFont typeface="Wingdings" pitchFamily="2" charset="2"/>
              <a:buChar char="Ø"/>
            </a:pPr>
            <a:r>
              <a:rPr lang="fa-IR" sz="1700" dirty="0" smtClean="0"/>
              <a:t>هذیانها : باورها و عقاید نادرست و غیرمنطقی که انطباقی با واقعیت نداشته و تناسبی با زمینه های فرهنگی، سطح هوش، تحصیلات بیمار ندارند. به عنوان مثال بیمار اذعان می کند که عیسی مسیح است، عده ای در تعقیب وی هستند که او را مسموم کنند... </a:t>
            </a:r>
            <a:endParaRPr lang="en-US" sz="1700" dirty="0" smtClean="0"/>
          </a:p>
          <a:p>
            <a:pPr lvl="0" algn="just">
              <a:lnSpc>
                <a:spcPct val="220000"/>
              </a:lnSpc>
              <a:buSzPct val="100000"/>
              <a:buFont typeface="Wingdings" pitchFamily="2" charset="2"/>
              <a:buChar char="Ø"/>
            </a:pPr>
            <a:r>
              <a:rPr lang="fa-IR" sz="1700" dirty="0" smtClean="0"/>
              <a:t>توهمات : ادراک نادرست و واهی که اساس واقعی ندارد به عنوان مثال بیمار صداهایی را می شنود که منشاء خارجی ندارد، یا تصاویری را می بیند که واقعیت ندارند. </a:t>
            </a:r>
            <a:endParaRPr lang="en-US" sz="1700" dirty="0" smtClean="0"/>
          </a:p>
          <a:p>
            <a:pPr lvl="0" algn="just">
              <a:lnSpc>
                <a:spcPct val="220000"/>
              </a:lnSpc>
              <a:buSzPct val="100000"/>
              <a:buFont typeface="Wingdings" pitchFamily="2" charset="2"/>
              <a:buChar char="Ø"/>
            </a:pPr>
            <a:r>
              <a:rPr lang="fa-IR" sz="1700" dirty="0" smtClean="0"/>
              <a:t>تغییرات ناگهانی در خلق : از جمله غمگینی، شنگولی و سرخوشی، حساسیت زیاد، تحریک پذیری، عصبانیت و پرخاشگری، خنده ها یا گریه های بدون دلیل و ... </a:t>
            </a:r>
            <a:endParaRPr lang="en-US" sz="1700" dirty="0" smtClean="0"/>
          </a:p>
          <a:p>
            <a:pPr lvl="0" algn="just">
              <a:lnSpc>
                <a:spcPct val="220000"/>
              </a:lnSpc>
              <a:buSzPct val="100000"/>
              <a:buFont typeface="Wingdings" pitchFamily="2" charset="2"/>
              <a:buChar char="Ø"/>
            </a:pPr>
            <a:r>
              <a:rPr lang="fa-IR" sz="1700" dirty="0" smtClean="0"/>
              <a:t>تغییرات ناگهانی دررفتارفردی و اجتماعی: به عنوان مثال رفتارهای عجیب و غیرعادی، رفتارهي ناگهانی، بی مهابا و بدون کنترل، عدم رعایت آداب و مقررات اجتماعی، حرکات و ژستهای غیرطبیعی، رفتارهای خطرناک، آسیب رساندن به دیگران و خرابکاری.</a:t>
            </a:r>
            <a:endParaRPr lang="en-US" sz="1700" dirty="0" smtClean="0"/>
          </a:p>
          <a:p>
            <a:endParaRPr lang="fa-IR"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528" y="548680"/>
            <a:ext cx="8496944" cy="6309320"/>
          </a:xfrm>
        </p:spPr>
        <p:txBody>
          <a:bodyPr>
            <a:normAutofit/>
          </a:bodyPr>
          <a:lstStyle/>
          <a:p>
            <a:pPr lvl="0" algn="r">
              <a:lnSpc>
                <a:spcPct val="200000"/>
              </a:lnSpc>
              <a:buSzPct val="100000"/>
              <a:buFont typeface="Wingdings" pitchFamily="2" charset="2"/>
              <a:buChar char="Ø"/>
            </a:pPr>
            <a:r>
              <a:rPr lang="fa-IR" sz="1800" dirty="0" smtClean="0"/>
              <a:t>کاهش عملکردهای شخصی، شغلی، تحصیلی و اجتماعی: به عنوان مثال عدم رسیدگی به نظافت و بهداشت شخصی، انجام ندادن کارهای روزمره، غیبتهای کاری یا عدم انجام تکالیف شغلی، غیبت از مدرسه یا دانشکده یا عدم انجام تکالیف درسی، عدم تمایل برای انجام تکالیف خانوادگی و اجتماعی.</a:t>
            </a:r>
            <a:endParaRPr lang="en-US" sz="1800" dirty="0" smtClean="0"/>
          </a:p>
          <a:p>
            <a:pPr lvl="0" algn="r">
              <a:lnSpc>
                <a:spcPct val="200000"/>
              </a:lnSpc>
              <a:buSzPct val="100000"/>
              <a:buFont typeface="Wingdings" pitchFamily="2" charset="2"/>
              <a:buChar char="Ø"/>
            </a:pPr>
            <a:r>
              <a:rPr lang="fa-IR" sz="1800" dirty="0" smtClean="0"/>
              <a:t>به زبان آوردن افکار یا نیاتی مبنی بر سیرشدن از زندگی، تمایل به خودکشی و یا اقدام به خودکشی.</a:t>
            </a:r>
            <a:endParaRPr lang="en-US" sz="1800" dirty="0" smtClean="0"/>
          </a:p>
          <a:p>
            <a:pPr lvl="0" algn="r">
              <a:lnSpc>
                <a:spcPct val="200000"/>
              </a:lnSpc>
              <a:buSzPct val="100000"/>
              <a:buFont typeface="Wingdings" pitchFamily="2" charset="2"/>
              <a:buChar char="Ø"/>
            </a:pPr>
            <a:r>
              <a:rPr lang="fa-IR" sz="1800" dirty="0" smtClean="0"/>
              <a:t>هر گونه تغییر در الگوی خواب وخوراک : به عنوان مثال کم خوابی، پرخوابی، بیدارشدن نیمه های شب ، بی اشتهایی، بدبینی به غذا و... .</a:t>
            </a:r>
            <a:endParaRPr lang="en-US" sz="1800" dirty="0" smtClean="0"/>
          </a:p>
          <a:p>
            <a:pPr lvl="0" algn="r">
              <a:lnSpc>
                <a:spcPct val="200000"/>
              </a:lnSpc>
              <a:buSzPct val="100000"/>
              <a:buFont typeface="Wingdings" pitchFamily="2" charset="2"/>
              <a:buChar char="Ø"/>
            </a:pPr>
            <a:r>
              <a:rPr lang="fa-IR" sz="1800" dirty="0" smtClean="0"/>
              <a:t>هر گونه تغییر در الگوی مصرف داروها : به عنوان مثال امتناع از مصرف دارو، بدبینی به داروها ، مصرف خودسرانه یا بی رویه داروها و ... .</a:t>
            </a:r>
            <a:endParaRPr lang="en-US" sz="1800" dirty="0" smtClean="0"/>
          </a:p>
          <a:p>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Brooklet">
      <a:dk1>
        <a:sysClr val="windowText" lastClr="000000"/>
      </a:dk1>
      <a:lt1>
        <a:sysClr val="window" lastClr="FFFFFF"/>
      </a:lt1>
      <a:dk2>
        <a:srgbClr val="4062E3"/>
      </a:dk2>
      <a:lt2>
        <a:srgbClr val="C7E4F8"/>
      </a:lt2>
      <a:accent1>
        <a:srgbClr val="79498D"/>
      </a:accent1>
      <a:accent2>
        <a:srgbClr val="AE236A"/>
      </a:accent2>
      <a:accent3>
        <a:srgbClr val="F88941"/>
      </a:accent3>
      <a:accent4>
        <a:srgbClr val="DEC441"/>
      </a:accent4>
      <a:accent5>
        <a:srgbClr val="9FA500"/>
      </a:accent5>
      <a:accent6>
        <a:srgbClr val="707070"/>
      </a:accent6>
      <a:hlink>
        <a:srgbClr val="0000E1"/>
      </a:hlink>
      <a:folHlink>
        <a:srgbClr val="800080"/>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Lucky Tie</Template>
  <TotalTime>11</TotalTime>
  <Words>474</Words>
  <Application>Microsoft Office PowerPoint</Application>
  <PresentationFormat>On-screen Show (4:3)</PresentationFormat>
  <Paragraphs>13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LuckyTie</vt:lpstr>
      <vt:lpstr>آشنایی با علائم عود بیماریهای روانی  </vt:lpstr>
      <vt:lpstr>Slide 2</vt:lpstr>
      <vt:lpstr>لازم است خانواده ها با علائم عود بيماري هاي رواني آشنایی داشته باشند:  </vt:lpstr>
      <vt:lpstr>Slide 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آشنایی با علائم عود بیماریهای روانی  </dc:title>
  <dc:creator>ebnehoseiniz1</dc:creator>
  <cp:lastModifiedBy>ebnehoseiniz1</cp:lastModifiedBy>
  <cp:revision>6</cp:revision>
  <dcterms:created xsi:type="dcterms:W3CDTF">2010-12-29T09:22:43Z</dcterms:created>
  <dcterms:modified xsi:type="dcterms:W3CDTF">2010-12-29T09:35:08Z</dcterms:modified>
</cp:coreProperties>
</file>